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3" r:id="rId4"/>
    <p:sldId id="260" r:id="rId5"/>
    <p:sldId id="261" r:id="rId6"/>
    <p:sldId id="270" r:id="rId7"/>
    <p:sldId id="271" r:id="rId8"/>
    <p:sldId id="272" r:id="rId9"/>
    <p:sldId id="273" r:id="rId10"/>
    <p:sldId id="274" r:id="rId11"/>
    <p:sldId id="275" r:id="rId12"/>
    <p:sldId id="276" r:id="rId13"/>
    <p:sldId id="277" r:id="rId14"/>
    <p:sldId id="262" r:id="rId15"/>
    <p:sldId id="258" r:id="rId16"/>
    <p:sldId id="266" r:id="rId17"/>
    <p:sldId id="27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81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2643182"/>
            <a:ext cx="7772400" cy="3357586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Из опыта работы по подготовке к ЕГЭ </a:t>
            </a:r>
            <a:b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по обществознанию.</a:t>
            </a:r>
            <a:b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200" b="1" dirty="0" smtClean="0">
                <a:solidFill>
                  <a:srgbClr val="002060"/>
                </a:solidFill>
                <a:latin typeface="Bookman Old Style" pitchFamily="18" charset="0"/>
              </a:rPr>
              <a:t>МОУ «</a:t>
            </a:r>
            <a:r>
              <a:rPr lang="ru-RU" sz="2200" b="1" dirty="0" err="1" smtClean="0">
                <a:solidFill>
                  <a:srgbClr val="002060"/>
                </a:solidFill>
                <a:latin typeface="Bookman Old Style" pitchFamily="18" charset="0"/>
              </a:rPr>
              <a:t>Турочакская</a:t>
            </a:r>
            <a:r>
              <a:rPr lang="ru-RU" sz="2200" b="1" dirty="0" smtClean="0">
                <a:solidFill>
                  <a:srgbClr val="002060"/>
                </a:solidFill>
                <a:latin typeface="Bookman Old Style" pitchFamily="18" charset="0"/>
              </a:rPr>
              <a:t> СОШ им. Я.И. </a:t>
            </a:r>
            <a:r>
              <a:rPr lang="ru-RU" sz="2200" b="1" dirty="0" err="1" smtClean="0">
                <a:solidFill>
                  <a:srgbClr val="002060"/>
                </a:solidFill>
                <a:latin typeface="Bookman Old Style" pitchFamily="18" charset="0"/>
              </a:rPr>
              <a:t>Баляева</a:t>
            </a:r>
            <a:r>
              <a:rPr lang="ru-RU" sz="2200" b="1" dirty="0" smtClean="0">
                <a:solidFill>
                  <a:srgbClr val="002060"/>
                </a:solidFill>
                <a:latin typeface="Bookman Old Style" pitchFamily="18" charset="0"/>
              </a:rPr>
              <a:t>»</a:t>
            </a:r>
            <a:br>
              <a:rPr lang="ru-RU" sz="22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200" b="1" dirty="0" smtClean="0">
                <a:solidFill>
                  <a:srgbClr val="002060"/>
                </a:solidFill>
                <a:latin typeface="Bookman Old Style" pitchFamily="18" charset="0"/>
              </a:rPr>
              <a:t>учитель истории, обществознания </a:t>
            </a:r>
            <a:br>
              <a:rPr lang="ru-RU" sz="2200" b="1" dirty="0" smtClean="0">
                <a:solidFill>
                  <a:srgbClr val="002060"/>
                </a:solidFill>
                <a:latin typeface="Bookman Old Style" pitchFamily="18" charset="0"/>
              </a:rPr>
            </a:br>
            <a:r>
              <a:rPr lang="ru-RU" sz="2200" b="1" dirty="0" smtClean="0">
                <a:solidFill>
                  <a:srgbClr val="002060"/>
                </a:solidFill>
                <a:latin typeface="Bookman Old Style" pitchFamily="18" charset="0"/>
              </a:rPr>
              <a:t>Попова </a:t>
            </a:r>
            <a:r>
              <a:rPr lang="ru-RU" sz="2200" b="1" dirty="0" smtClean="0">
                <a:solidFill>
                  <a:srgbClr val="002060"/>
                </a:solidFill>
                <a:latin typeface="Bookman Old Style" pitchFamily="18" charset="0"/>
              </a:rPr>
              <a:t>С.С.</a:t>
            </a:r>
            <a:endParaRPr lang="ru-RU" sz="2200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1026" name="Picture 2" descr="C:\Documents and Settings\Администратор\Рабочий стол\ПОДГОТОВКА К ЕГЭ\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2"/>
            <a:ext cx="4572000" cy="25717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Bookman Old Style" pitchFamily="18" charset="0"/>
              </a:rPr>
              <a:t>2. Политинформация- практика</a:t>
            </a:r>
            <a:endParaRPr lang="ru-RU" sz="3200" dirty="0"/>
          </a:p>
        </p:txBody>
      </p:sp>
      <p:pic>
        <p:nvPicPr>
          <p:cNvPr id="4" name="Picture 2" descr="C:\Documents and Settings\Администратор\Рабочий стол\ПОДГОТОВКА К ЕГЭ\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3"/>
            <a:ext cx="2286018" cy="1285884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85720" y="1357298"/>
            <a:ext cx="8543956" cy="4696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200" b="1" dirty="0" smtClean="0">
                <a:solidFill>
                  <a:srgbClr val="002060"/>
                </a:solidFill>
                <a:latin typeface="Bookman Old Style" pitchFamily="18" charset="0"/>
              </a:rPr>
              <a:t>Задание 25 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  <a:latin typeface="Bookman Old Style" pitchFamily="18" charset="0"/>
              </a:rPr>
              <a:t>Обоснуйте необходимость политического многообразия, многопартийности в демократическом обществе. (Обоснование может быть дано в одном или нескольких распространённых предложениях.) 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  <a:latin typeface="Bookman Old Style" pitchFamily="18" charset="0"/>
              </a:rPr>
              <a:t>Какие политические партии действуют в Российской Федерации? (Назовите любые три партии.) 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  <a:latin typeface="Bookman Old Style" pitchFamily="18" charset="0"/>
              </a:rPr>
              <a:t>Для каждой из них приведите по одному примеру, иллюстрирующему реализацию любой функции политической партии в жизни общества и государства. (Каждый пример должен быть сформулирован развёрнуто. В совокупности примеры должны иллюстрировать три различных функции.)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Bookman Old Style" pitchFamily="18" charset="0"/>
              </a:rPr>
              <a:t>2. Политинформация- практика</a:t>
            </a:r>
            <a:endParaRPr lang="ru-RU" sz="3200" dirty="0"/>
          </a:p>
        </p:txBody>
      </p:sp>
      <p:pic>
        <p:nvPicPr>
          <p:cNvPr id="4" name="Picture 2" descr="C:\Documents and Settings\Администратор\Рабочий стол\ПОДГОТОВКА К ЕГЭ\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3"/>
            <a:ext cx="2286018" cy="1285884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85720" y="1357298"/>
            <a:ext cx="8543956" cy="503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200" b="1" dirty="0" smtClean="0">
                <a:solidFill>
                  <a:srgbClr val="002060"/>
                </a:solidFill>
                <a:latin typeface="Bookman Old Style" pitchFamily="18" charset="0"/>
              </a:rPr>
              <a:t>Задание 25 </a:t>
            </a: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  <a:latin typeface="Bookman Old Style" pitchFamily="18" charset="0"/>
              </a:rPr>
              <a:t>Ответ на 1 вопрос.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  <a:latin typeface="Bookman Old Style" pitchFamily="18" charset="0"/>
              </a:rPr>
              <a:t>Принцип политического многообразия (плюрализма) означает создание возможностей оказывать влияние на политический процесс всем социально-политическим или иным организациям, деятельность которых имеет политический аспект и находится в рамках Конституции.</a:t>
            </a: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  <a:latin typeface="Bookman Old Style" pitchFamily="18" charset="0"/>
              </a:rPr>
              <a:t>    Политический плюрализм способствует повышению эффективности народовластия, вовлечению в политическую деятельность широких слоев населения, легализует конституционную политическую оппозицию, создает условия для преодоления апатии народа и отчуждения его от власти.</a:t>
            </a:r>
            <a:endParaRPr lang="ru-RU" sz="2200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Bookman Old Style" pitchFamily="18" charset="0"/>
              </a:rPr>
              <a:t>2. Политинформация- практика</a:t>
            </a:r>
            <a:endParaRPr lang="ru-RU" sz="3200" dirty="0"/>
          </a:p>
        </p:txBody>
      </p:sp>
      <p:pic>
        <p:nvPicPr>
          <p:cNvPr id="4" name="Picture 2" descr="C:\Documents and Settings\Администратор\Рабочий стол\ПОДГОТОВКА К ЕГЭ\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3"/>
            <a:ext cx="2286018" cy="1285884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85720" y="1357298"/>
            <a:ext cx="8543956" cy="46412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200" b="1" dirty="0" smtClean="0">
                <a:solidFill>
                  <a:srgbClr val="002060"/>
                </a:solidFill>
                <a:latin typeface="Bookman Old Style" pitchFamily="18" charset="0"/>
              </a:rPr>
              <a:t>Задание 25 </a:t>
            </a:r>
          </a:p>
          <a:p>
            <a:pPr>
              <a:buNone/>
            </a:pPr>
            <a:r>
              <a:rPr lang="ru-RU" sz="2200" dirty="0" smtClean="0">
                <a:solidFill>
                  <a:srgbClr val="002060"/>
                </a:solidFill>
                <a:latin typeface="Bookman Old Style" pitchFamily="18" charset="0"/>
              </a:rPr>
              <a:t>Ответ на 2 вопрос.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В Российской Федерации действует множество политических партий, которые активно приняли  участие в выборах 2021 года и прошли 5% барьер. 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а) «Единая Россия»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б) КПРФ – коммунистическая партия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в) ЛДПР – либерально – демократическая партия</a:t>
            </a:r>
          </a:p>
          <a:p>
            <a:pPr>
              <a:buNone/>
            </a:pP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г) «Справедливая Россия».</a:t>
            </a:r>
          </a:p>
          <a:p>
            <a:pPr>
              <a:buNone/>
            </a:pPr>
            <a:r>
              <a:rPr lang="ru-RU" sz="2400" dirty="0" err="1" smtClean="0">
                <a:solidFill>
                  <a:srgbClr val="002060"/>
                </a:solidFill>
                <a:latin typeface="Bookman Old Style" pitchFamily="18" charset="0"/>
              </a:rPr>
              <a:t>д</a:t>
            </a: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) «Новые люди»</a:t>
            </a:r>
          </a:p>
          <a:p>
            <a:pPr>
              <a:buNone/>
            </a:pPr>
            <a:endParaRPr lang="ru-RU" sz="2200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Bookman Old Style" pitchFamily="18" charset="0"/>
              </a:rPr>
              <a:t>2. Политинформация- практика</a:t>
            </a:r>
            <a:endParaRPr lang="ru-RU" sz="3200" dirty="0"/>
          </a:p>
        </p:txBody>
      </p:sp>
      <p:pic>
        <p:nvPicPr>
          <p:cNvPr id="4" name="Picture 2" descr="C:\Documents and Settings\Администратор\Рабочий стол\ПОДГОТОВКА К ЕГЭ\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3"/>
            <a:ext cx="2286018" cy="1285884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85720" y="1285860"/>
            <a:ext cx="8643998" cy="63309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200" b="1" dirty="0" smtClean="0">
                <a:solidFill>
                  <a:srgbClr val="002060"/>
                </a:solidFill>
                <a:latin typeface="Bookman Old Style" pitchFamily="18" charset="0"/>
              </a:rPr>
              <a:t>Задание 25 </a:t>
            </a:r>
          </a:p>
          <a:p>
            <a:pPr>
              <a:buNone/>
            </a:pPr>
            <a:r>
              <a:rPr lang="ru-RU" sz="2000" dirty="0" smtClean="0">
                <a:solidFill>
                  <a:srgbClr val="002060"/>
                </a:solidFill>
                <a:latin typeface="Bookman Old Style" pitchFamily="18" charset="0"/>
              </a:rPr>
              <a:t>Ответ на 3 вопрос (о функциях политической партии)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 smtClean="0">
                <a:solidFill>
                  <a:srgbClr val="002060"/>
                </a:solidFill>
                <a:latin typeface="Bookman Old Style" pitchFamily="18" charset="0"/>
              </a:rPr>
              <a:t>1.  Активно участвуя в предвыборной гонке, </a:t>
            </a:r>
            <a:r>
              <a:rPr lang="ru-RU" sz="2100" u="sng" dirty="0" smtClean="0">
                <a:solidFill>
                  <a:srgbClr val="002060"/>
                </a:solidFill>
                <a:latin typeface="Bookman Old Style" pitchFamily="18" charset="0"/>
              </a:rPr>
              <a:t>партия «Новые люди»,</a:t>
            </a:r>
            <a:r>
              <a:rPr lang="ru-RU" sz="2100" dirty="0" smtClean="0">
                <a:solidFill>
                  <a:srgbClr val="002060"/>
                </a:solidFill>
                <a:latin typeface="Bookman Old Style" pitchFamily="18" charset="0"/>
              </a:rPr>
              <a:t> созданная  в 2020 году осуществила свою главную функцию  -  </a:t>
            </a:r>
            <a:r>
              <a:rPr lang="ru-RU" sz="2100" b="1" dirty="0" smtClean="0">
                <a:solidFill>
                  <a:srgbClr val="002060"/>
                </a:solidFill>
                <a:latin typeface="Bookman Old Style" pitchFamily="18" charset="0"/>
              </a:rPr>
              <a:t>борьба за власть в государстве</a:t>
            </a:r>
            <a:r>
              <a:rPr lang="ru-RU" sz="2100" dirty="0" smtClean="0">
                <a:solidFill>
                  <a:srgbClr val="002060"/>
                </a:solidFill>
                <a:latin typeface="Bookman Old Style" pitchFamily="18" charset="0"/>
              </a:rPr>
              <a:t>, партия получила 13 мест в </a:t>
            </a:r>
            <a:r>
              <a:rPr lang="ru-RU" sz="2100" dirty="0" err="1" smtClean="0">
                <a:solidFill>
                  <a:srgbClr val="002060"/>
                </a:solidFill>
                <a:latin typeface="Bookman Old Style" pitchFamily="18" charset="0"/>
              </a:rPr>
              <a:t>Гос</a:t>
            </a:r>
            <a:r>
              <a:rPr lang="ru-RU" sz="2100" dirty="0" smtClean="0">
                <a:solidFill>
                  <a:srgbClr val="002060"/>
                </a:solidFill>
                <a:latin typeface="Bookman Old Style" pitchFamily="18" charset="0"/>
              </a:rPr>
              <a:t>. Думе и может </a:t>
            </a:r>
            <a:r>
              <a:rPr lang="ru-RU" sz="2100" b="1" dirty="0" smtClean="0">
                <a:solidFill>
                  <a:srgbClr val="002060"/>
                </a:solidFill>
                <a:latin typeface="Bookman Old Style" pitchFamily="18" charset="0"/>
              </a:rPr>
              <a:t>влиять на политику государства</a:t>
            </a:r>
            <a:r>
              <a:rPr lang="ru-RU" sz="2100" dirty="0" smtClean="0">
                <a:solidFill>
                  <a:srgbClr val="002060"/>
                </a:solidFill>
                <a:latin typeface="Bookman Old Style" pitchFamily="18" charset="0"/>
              </a:rPr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 smtClean="0">
                <a:solidFill>
                  <a:srgbClr val="002060"/>
                </a:solidFill>
                <a:latin typeface="Bookman Old Style" pitchFamily="18" charset="0"/>
              </a:rPr>
              <a:t>2. </a:t>
            </a:r>
            <a:r>
              <a:rPr lang="ru-RU" sz="2100" b="1" dirty="0" smtClean="0">
                <a:solidFill>
                  <a:srgbClr val="002060"/>
                </a:solidFill>
                <a:latin typeface="Bookman Old Style" pitchFamily="18" charset="0"/>
              </a:rPr>
              <a:t>Выражая интересы социальных групп</a:t>
            </a:r>
            <a:r>
              <a:rPr lang="ru-RU" sz="2100" dirty="0" smtClean="0">
                <a:solidFill>
                  <a:srgbClr val="002060"/>
                </a:solidFill>
                <a:latin typeface="Bookman Old Style" pitchFamily="18" charset="0"/>
              </a:rPr>
              <a:t>,  группа депутатов Госдумы от </a:t>
            </a:r>
            <a:r>
              <a:rPr lang="ru-RU" sz="2100" u="sng" dirty="0" smtClean="0">
                <a:solidFill>
                  <a:srgbClr val="002060"/>
                </a:solidFill>
                <a:latin typeface="Bookman Old Style" pitchFamily="18" charset="0"/>
              </a:rPr>
              <a:t>партии  КПРФ </a:t>
            </a:r>
            <a:r>
              <a:rPr lang="ru-RU" sz="2100" dirty="0" smtClean="0">
                <a:solidFill>
                  <a:srgbClr val="002060"/>
                </a:solidFill>
                <a:latin typeface="Bookman Old Style" pitchFamily="18" charset="0"/>
              </a:rPr>
              <a:t>направила в Комитет ГД РФ по труду и социальной политике законопроект о выходе на пенсию россиян по старости в 60 лет для мужчин и в 55 лет для женщин.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 smtClean="0">
                <a:solidFill>
                  <a:srgbClr val="002060"/>
                </a:solidFill>
                <a:latin typeface="Bookman Old Style" pitchFamily="18" charset="0"/>
              </a:rPr>
              <a:t>3. Получив большинство мест в парламенте  </a:t>
            </a:r>
            <a:r>
              <a:rPr lang="ru-RU" sz="2100" u="sng" dirty="0" smtClean="0">
                <a:solidFill>
                  <a:srgbClr val="002060"/>
                </a:solidFill>
                <a:latin typeface="Bookman Old Style" pitchFamily="18" charset="0"/>
              </a:rPr>
              <a:t>партия «Единая Россия»</a:t>
            </a:r>
            <a:r>
              <a:rPr lang="ru-RU" sz="2100" dirty="0" smtClean="0">
                <a:solidFill>
                  <a:srgbClr val="002060"/>
                </a:solidFill>
                <a:latin typeface="Bookman Old Style" pitchFamily="18" charset="0"/>
              </a:rPr>
              <a:t> получила возможность на </a:t>
            </a:r>
            <a:r>
              <a:rPr lang="ru-RU" sz="2100" b="1" dirty="0" smtClean="0">
                <a:solidFill>
                  <a:srgbClr val="002060"/>
                </a:solidFill>
                <a:latin typeface="Bookman Old Style" pitchFamily="18" charset="0"/>
              </a:rPr>
              <a:t>участие в осуществлении власти и на участие в формировании власти</a:t>
            </a:r>
            <a:r>
              <a:rPr lang="ru-RU" sz="2100" dirty="0" smtClean="0">
                <a:solidFill>
                  <a:srgbClr val="002060"/>
                </a:solidFill>
                <a:latin typeface="Bookman Old Style" pitchFamily="18" charset="0"/>
              </a:rPr>
              <a:t>.</a:t>
            </a:r>
          </a:p>
          <a:p>
            <a:pPr>
              <a:buNone/>
            </a:pPr>
            <a:endParaRPr lang="ru-RU" sz="2200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pPr>
              <a:buNone/>
            </a:pPr>
            <a:endParaRPr lang="ru-RU" sz="2200" dirty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4678" y="274638"/>
            <a:ext cx="5472122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3. Урок - практика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00200"/>
            <a:ext cx="8501122" cy="5114948"/>
          </a:xfrm>
        </p:spPr>
        <p:txBody>
          <a:bodyPr>
            <a:normAutofit fontScale="92500" lnSpcReduction="10000"/>
          </a:bodyPr>
          <a:lstStyle/>
          <a:p>
            <a:pPr lvl="0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В связи с тем, что время на подготовку ограниченно, а объем материала не изменился, на одних консультациях не возможно подготовить к экзамену, я считаю, что чаще на уроках нужно использовать не лекционную систему, а опорные схемы, таблицы, кластеры, где материал изложен более кратко, доступно, наглядно, что позволяет использовать еще и зрительное внимание учащихся.  </a:t>
            </a:r>
            <a:endParaRPr lang="ru-RU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4" name="Picture 2" descr="C:\Documents and Settings\Администратор\Рабочий стол\ПОДГОТОВКА К ЕГЭ\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3"/>
            <a:ext cx="2286018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4678" y="274638"/>
            <a:ext cx="5472122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3. Урок - практика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0063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Например, при изучении  темы </a:t>
            </a: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«Фирма в экономике» в 11 классе </a:t>
            </a: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составляется таблица «Издержки производства», 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таблица «Виды налогов» </a:t>
            </a:r>
          </a:p>
          <a:p>
            <a:pPr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и сразу разрабатывается план (задание 24 КИМ). Тему необходимо усвоить хорошо, так как на экзамене будет представлено три разных плана по одному параграфу.</a:t>
            </a:r>
          </a:p>
          <a:p>
            <a:endParaRPr lang="ru-RU" dirty="0"/>
          </a:p>
        </p:txBody>
      </p:sp>
      <p:pic>
        <p:nvPicPr>
          <p:cNvPr id="4" name="Picture 2" descr="C:\Documents and Settings\Администратор\Рабочий стол\ПОДГОТОВКА К ЕГЭ\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3"/>
            <a:ext cx="2286018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1802" y="142852"/>
            <a:ext cx="5614998" cy="7143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3. Урок - практика</a:t>
            </a:r>
            <a:endParaRPr lang="ru-RU" dirty="0"/>
          </a:p>
        </p:txBody>
      </p:sp>
      <p:pic>
        <p:nvPicPr>
          <p:cNvPr id="4" name="Picture 2" descr="C:\Documents and Settings\Администратор\Рабочий стол\ПОДГОТОВКА К ЕГЭ\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3"/>
            <a:ext cx="2286018" cy="1285884"/>
          </a:xfrm>
          <a:prstGeom prst="rect">
            <a:avLst/>
          </a:prstGeom>
          <a:noFill/>
        </p:spPr>
      </p:pic>
      <p:pic>
        <p:nvPicPr>
          <p:cNvPr id="23554" name="Picture 2" descr="D:\Документы\Мои рисунки\Налоги.bmp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1643042" y="928670"/>
            <a:ext cx="7143800" cy="56969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71802" y="142852"/>
            <a:ext cx="5614998" cy="71438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3. Урок - практика</a:t>
            </a:r>
            <a:endParaRPr lang="ru-RU" dirty="0"/>
          </a:p>
        </p:txBody>
      </p:sp>
      <p:pic>
        <p:nvPicPr>
          <p:cNvPr id="4" name="Picture 2" descr="C:\Documents and Settings\Администратор\Рабочий стол\ПОДГОТОВКА К ЕГЭ\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3"/>
            <a:ext cx="2286018" cy="1285884"/>
          </a:xfrm>
          <a:prstGeom prst="rect">
            <a:avLst/>
          </a:prstGeom>
          <a:noFill/>
        </p:spPr>
      </p:pic>
      <p:pic>
        <p:nvPicPr>
          <p:cNvPr id="1026" name="Picture 2" descr="C:\Documents and Settings\Администратор\Рабочий стол\ЗАПАД. ЕГЭ\РМО 2022 - 2023 уч.год\20220825_222014.jpg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34965" y="928670"/>
            <a:ext cx="6364866" cy="578647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14678" y="274638"/>
            <a:ext cx="5472122" cy="11430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504351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Для достижения эффективности в подготовке к ЕГЭ по обществознанию в 2021 – 2022 учебном году необходимо обратить внимание на  мой взгляд на следующие три позиции:</a:t>
            </a:r>
          </a:p>
          <a:p>
            <a:pPr>
              <a:buNone/>
            </a:pPr>
            <a:endParaRPr lang="ru-RU" dirty="0">
              <a:latin typeface="Bookman Old Style" pitchFamily="18" charset="0"/>
            </a:endParaRPr>
          </a:p>
        </p:txBody>
      </p:sp>
      <p:pic>
        <p:nvPicPr>
          <p:cNvPr id="4" name="Picture 2" descr="C:\Documents and Settings\Администратор\Рабочий стол\ПОДГОТОВКА К ЕГЭ\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3"/>
            <a:ext cx="2286018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274638"/>
            <a:ext cx="6043626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1. Настольная книга</a:t>
            </a:r>
            <a:endParaRPr lang="ru-RU" b="1" dirty="0">
              <a:solidFill>
                <a:srgbClr val="0070C0"/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57364"/>
            <a:ext cx="8401080" cy="478634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В самом начале необходимо познакомимся с Кодификатором и Спецификацией, чтобы они стали настольной книгой для выпускников. </a:t>
            </a:r>
          </a:p>
          <a:p>
            <a:pPr algn="ctr"/>
            <a:endParaRPr lang="ru-RU" dirty="0">
              <a:latin typeface="Bookman Old Style" pitchFamily="18" charset="0"/>
            </a:endParaRPr>
          </a:p>
        </p:txBody>
      </p:sp>
      <p:pic>
        <p:nvPicPr>
          <p:cNvPr id="4" name="Picture 2" descr="C:\Documents and Settings\Администратор\Рабочий стол\ПОДГОТОВКА К ЕГЭ\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3"/>
            <a:ext cx="2286018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1736" y="274638"/>
            <a:ext cx="6115064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1. Настольная книга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5114948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В спецификации</a:t>
            </a: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 мы обращаем внимание на структуру КИМ (п. 4), на распределение заданий (п.5), на систему оценивания в баллах, чтобы четко ориентироваться сколько баллов мы можем набрать на конкретных заданиях (п.9). 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Особо внимательно изучаем последний листочек  спецификации - Приложение № 2, где дан краткий перечень нормативно-правовых актов, т.е.  именно тех основополагающих законов, которые мы должны знать и изучать (среди них Конституция, Уголовный, Гражданский, Административный, Трудовой, Семейный, Налоговый кодексы.  ФЗ «О Центробанке» и «Об образовании в РФ», где указаны определенные главы и статьи). </a:t>
            </a:r>
            <a:endParaRPr lang="ru-RU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4" name="Picture 2" descr="C:\Documents and Settings\Администратор\Рабочий стол\ПОДГОТОВКА К ЕГЭ\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3"/>
            <a:ext cx="2286018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3174" y="274638"/>
            <a:ext cx="6043626" cy="11430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70C0"/>
                </a:solidFill>
                <a:latin typeface="Bookman Old Style" pitchFamily="18" charset="0"/>
              </a:rPr>
              <a:t>1. Настольная книга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401080" cy="5114948"/>
          </a:xfrm>
        </p:spPr>
        <p:txBody>
          <a:bodyPr>
            <a:normAutofit lnSpcReduction="1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rgbClr val="002060"/>
                </a:solidFill>
                <a:latin typeface="Bookman Old Style" pitchFamily="18" charset="0"/>
              </a:rPr>
              <a:t>В Кодификаторе </a:t>
            </a: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мы ориентируемся на содержание основных тем, расписываем сразу где, в каком параграфе 10,11 класса или же 9 класса можно посмотреть эту тему и интересующие вопросы. 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solidFill>
                  <a:srgbClr val="002060"/>
                </a:solidFill>
                <a:latin typeface="Bookman Old Style" pitchFamily="18" charset="0"/>
              </a:rPr>
              <a:t>Это удобно для выпускников тем, что они самостоятельно, при возникновении трудностей могут найти, посмотреть и изучить данную тему. </a:t>
            </a:r>
            <a:endParaRPr lang="ru-RU" dirty="0">
              <a:solidFill>
                <a:srgbClr val="002060"/>
              </a:solidFill>
              <a:latin typeface="Bookman Old Style" pitchFamily="18" charset="0"/>
            </a:endParaRPr>
          </a:p>
        </p:txBody>
      </p:sp>
      <p:pic>
        <p:nvPicPr>
          <p:cNvPr id="4" name="Picture 2" descr="C:\Documents and Settings\Администратор\Рабочий стол\ПОДГОТОВКА К ЕГЭ\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3"/>
            <a:ext cx="2286018" cy="12858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Bookman Old Style" pitchFamily="18" charset="0"/>
              </a:rPr>
              <a:t>2. Политинформация- практика</a:t>
            </a:r>
            <a:endParaRPr lang="ru-RU" sz="3200" dirty="0"/>
          </a:p>
        </p:txBody>
      </p:sp>
      <p:pic>
        <p:nvPicPr>
          <p:cNvPr id="4" name="Picture 2" descr="C:\Documents and Settings\Администратор\Рабочий стол\ПОДГОТОВКА К ЕГЭ\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3"/>
            <a:ext cx="2286018" cy="1285884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500034" y="1571613"/>
            <a:ext cx="8329642" cy="57123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algn="just"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  <a:latin typeface="Bookman Old Style" pitchFamily="18" charset="0"/>
              </a:rPr>
              <a:t>Я применяю довольно простой популярный метод на уроке – «Политинформация» на 5-10 минут в начале урока, где обучающиеся рассказывают о том, что нового произошло в мире, стране за предыдущую неделю. Полученную информацию обсуждаем в классе, определяем, как и где она может нам пригодится,  кратко оформляем запись для использования в дальнейшем при подготовке развернутых заданий части 2 (19,20,22,24).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  <a:latin typeface="Bookman Old Style" pitchFamily="18" charset="0"/>
              </a:rPr>
              <a:t>Задание 19 нацеливает на конкретизацию (иллюстрацию и т.п.) примерами отдельных положений текста с опорой на контекстные обществоведческие знания, факты социальной жизни и личный социальный опыт. </a:t>
            </a:r>
          </a:p>
          <a:p>
            <a:pPr lvl="0">
              <a:buFont typeface="Wingdings" pitchFamily="2" charset="2"/>
              <a:buChar char="Ø"/>
            </a:pPr>
            <a:endParaRPr lang="ru-RU" sz="2200" dirty="0" smtClean="0">
              <a:solidFill>
                <a:srgbClr val="002060"/>
              </a:solidFill>
              <a:latin typeface="Bookman Old Style" pitchFamily="18" charset="0"/>
            </a:endParaRPr>
          </a:p>
          <a:p>
            <a:endParaRPr lang="ru-RU" sz="22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Bookman Old Style" pitchFamily="18" charset="0"/>
              </a:rPr>
              <a:t>2. Политинформация- практика</a:t>
            </a:r>
            <a:endParaRPr lang="ru-RU" sz="3200" dirty="0"/>
          </a:p>
        </p:txBody>
      </p:sp>
      <p:pic>
        <p:nvPicPr>
          <p:cNvPr id="4" name="Picture 2" descr="C:\Documents and Settings\Администратор\Рабочий стол\ПОДГОТОВКА К ЕГЭ\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3"/>
            <a:ext cx="2286018" cy="1285884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85720" y="1428736"/>
            <a:ext cx="8543956" cy="50044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100" dirty="0" smtClean="0">
                <a:solidFill>
                  <a:srgbClr val="002060"/>
                </a:solidFill>
                <a:latin typeface="Bookman Old Style" pitchFamily="18" charset="0"/>
              </a:rPr>
              <a:t>Задание 20 предполагает использование информации из текста и контекстных обществоведческих знаний в другой познавательной ситуации, самостоятельное формулирование и аргументацию оценочных, прогностических и иных суждений, связанных с проблематикой текста.</a:t>
            </a:r>
          </a:p>
          <a:p>
            <a:pPr>
              <a:buFont typeface="Wingdings" pitchFamily="2" charset="2"/>
              <a:buChar char="Ø"/>
            </a:pPr>
            <a:r>
              <a:rPr lang="ru-RU" sz="2100" dirty="0" smtClean="0">
                <a:solidFill>
                  <a:srgbClr val="002060"/>
                </a:solidFill>
                <a:latin typeface="Bookman Old Style" pitchFamily="18" charset="0"/>
              </a:rPr>
              <a:t>Задание-задача 22 требует анализа представленной информации, в том числе статистической и графической, объяснения связи социальных объектов, процессов, формулирования и аргументации самостоятельных оценочных, прогностических и иных суждений, объяснений, выводов. При выполнении этого задания проверяется умение применять  обществоведческие знания в решении познавательных задач по актуальным социальным проблемам.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Bookman Old Style" pitchFamily="18" charset="0"/>
              </a:rPr>
              <a:t>2. Политинформация- практика</a:t>
            </a:r>
            <a:endParaRPr lang="ru-RU" sz="3200" dirty="0"/>
          </a:p>
        </p:txBody>
      </p:sp>
      <p:pic>
        <p:nvPicPr>
          <p:cNvPr id="4" name="Picture 2" descr="C:\Documents and Settings\Администратор\Рабочий стол\ПОДГОТОВКА К ЕГЭ\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3"/>
            <a:ext cx="2286018" cy="1285884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85720" y="1500174"/>
            <a:ext cx="8543956" cy="4628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  <a:latin typeface="Bookman Old Style" pitchFamily="18" charset="0"/>
              </a:rPr>
              <a:t>Составное задание 24–25 проверяет умение подготавливать доклад по определённой теме. Задание 24 требует составления плана развёрнутого ответа по конкретной теме обществоведческого курса, а также привлечения изученных теоретических положений общественных наук для объяснения и конкретизации примерами различных социальных явлений.</a:t>
            </a:r>
          </a:p>
          <a:p>
            <a:pPr>
              <a:buFont typeface="Wingdings" pitchFamily="2" charset="2"/>
              <a:buChar char="Ø"/>
            </a:pPr>
            <a:r>
              <a:rPr lang="ru-RU" sz="2200" dirty="0" smtClean="0">
                <a:solidFill>
                  <a:srgbClr val="002060"/>
                </a:solidFill>
                <a:latin typeface="Bookman Old Style" pitchFamily="18" charset="0"/>
              </a:rPr>
              <a:t>План (задание 24) рассматривается как основа доклада по заданной теме. Вопросы и требования задания 25 конкретизируют отдельные аспекты заданной темы (пункты плана), в том числе применительно к реалиям современного российского общества и государства.</a:t>
            </a:r>
          </a:p>
          <a:p>
            <a:pPr>
              <a:buFont typeface="Wingdings" pitchFamily="2" charset="2"/>
              <a:buChar char="Ø"/>
            </a:pPr>
            <a:endParaRPr lang="ru-RU" sz="2200" dirty="0" smtClean="0">
              <a:solidFill>
                <a:srgbClr val="00206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00298" y="274638"/>
            <a:ext cx="6186502" cy="1143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70C0"/>
                </a:solidFill>
                <a:latin typeface="Bookman Old Style" pitchFamily="18" charset="0"/>
              </a:rPr>
              <a:t>2. Политинформация- практика</a:t>
            </a:r>
            <a:endParaRPr lang="ru-RU" sz="3200" dirty="0"/>
          </a:p>
        </p:txBody>
      </p:sp>
      <p:pic>
        <p:nvPicPr>
          <p:cNvPr id="4" name="Picture 2" descr="C:\Documents and Settings\Администратор\Рабочий стол\ПОДГОТОВКА К ЕГЭ\i.jpe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42853"/>
            <a:ext cx="2286018" cy="1285884"/>
          </a:xfrm>
          <a:prstGeom prst="rect">
            <a:avLst/>
          </a:prstGeom>
          <a:noFill/>
        </p:spPr>
      </p:pic>
      <p:sp>
        <p:nvSpPr>
          <p:cNvPr id="3073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285720" y="1928802"/>
            <a:ext cx="8543956" cy="27515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На политинформации например 22 сентября 2021, учащиеся 11 класса назвали одним из важных событий прошедшей недели состоявшиеся выборы 17,18,19 сентября 2021 г. в наш Парламент - Государственную Думу РФ .  </a:t>
            </a: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solidFill>
                  <a:srgbClr val="002060"/>
                </a:solidFill>
                <a:latin typeface="Bookman Old Style" pitchFamily="18" charset="0"/>
              </a:rPr>
              <a:t>В связи с этим событием сразу как пример разобрали задание 25.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1030</Words>
  <Application>Microsoft Office PowerPoint</Application>
  <PresentationFormat>Экран (4:3)</PresentationFormat>
  <Paragraphs>55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Из опыта работы по подготовке к ЕГЭ  по обществознанию.  МОУ «Турочакская СОШ им. Я.И. Баляева» учитель истории, обществознания  Попова С.С.</vt:lpstr>
      <vt:lpstr>Презентация PowerPoint</vt:lpstr>
      <vt:lpstr>1. Настольная книга</vt:lpstr>
      <vt:lpstr>1. Настольная книга</vt:lpstr>
      <vt:lpstr>1. Настольная книга</vt:lpstr>
      <vt:lpstr>2. Политинформация- практика</vt:lpstr>
      <vt:lpstr>2. Политинформация- практика</vt:lpstr>
      <vt:lpstr>2. Политинформация- практика</vt:lpstr>
      <vt:lpstr>2. Политинформация- практика</vt:lpstr>
      <vt:lpstr>2. Политинформация- практика</vt:lpstr>
      <vt:lpstr>2. Политинформация- практика</vt:lpstr>
      <vt:lpstr>2. Политинформация- практика</vt:lpstr>
      <vt:lpstr>2. Политинформация- практика</vt:lpstr>
      <vt:lpstr>3. Урок - практика</vt:lpstr>
      <vt:lpstr>3. Урок - практика</vt:lpstr>
      <vt:lpstr>3. Урок - практика</vt:lpstr>
      <vt:lpstr>3. Урок - практика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 опыта работы по подготовке  к ЕГЭ по обществознанию.</dc:title>
  <dc:subject>Обществознание</dc:subject>
  <dc:creator>Светлана Самсоновна</dc:creator>
  <cp:lastModifiedBy>Пользователь</cp:lastModifiedBy>
  <cp:revision>16</cp:revision>
  <dcterms:modified xsi:type="dcterms:W3CDTF">2022-09-06T01:43:04Z</dcterms:modified>
  <cp:category>Выступление</cp:category>
</cp:coreProperties>
</file>